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3"/>
  </p:notesMasterIdLst>
  <p:handoutMasterIdLst>
    <p:handoutMasterId r:id="rId34"/>
  </p:handoutMasterIdLst>
  <p:sldIdLst>
    <p:sldId id="350" r:id="rId5"/>
    <p:sldId id="354" r:id="rId6"/>
    <p:sldId id="355" r:id="rId7"/>
    <p:sldId id="359" r:id="rId8"/>
    <p:sldId id="356" r:id="rId9"/>
    <p:sldId id="357" r:id="rId10"/>
    <p:sldId id="358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7" r:id="rId28"/>
    <p:sldId id="378" r:id="rId29"/>
    <p:sldId id="376" r:id="rId30"/>
    <p:sldId id="379" r:id="rId31"/>
    <p:sldId id="34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November 26,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5" y="2544807"/>
            <a:ext cx="5491571" cy="1514019"/>
          </a:xfrm>
        </p:spPr>
        <p:txBody>
          <a:bodyPr/>
          <a:lstStyle/>
          <a:p>
            <a:r>
              <a:rPr lang="en-US" dirty="0"/>
              <a:t>Mini Project </a:t>
            </a:r>
            <a:r>
              <a:rPr lang="en-US" dirty="0" err="1"/>
              <a:t>WebGIS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 err="1"/>
              <a:t>WebGIS</a:t>
            </a:r>
            <a:r>
              <a:rPr lang="en-US" dirty="0"/>
              <a:t> with leaflet </a:t>
            </a:r>
            <a:r>
              <a:rPr lang="en-US" dirty="0" err="1"/>
              <a:t>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polygon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1B8AB-B754-8F0C-189C-9AC44F13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128400"/>
            <a:ext cx="10942320" cy="501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39653-C90A-BC77-510B-C5D52A9B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73493"/>
            <a:ext cx="5130800" cy="80265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650240" y="4393400"/>
            <a:ext cx="7311390" cy="1663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style symbology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tidak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berdasarkan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apa-apa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sehingga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dapat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langsung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ditetapkan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warnanya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yaitu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merah</a:t>
            </a:r>
            <a:endParaRPr lang="en-US" sz="1800" kern="1200" dirty="0">
              <a:effectLst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/>
              <a:t>Untuk popup </a:t>
            </a:r>
            <a:r>
              <a:rPr lang="en-US" sz="2000" dirty="0" err="1"/>
              <a:t>tidak</a:t>
            </a:r>
            <a:r>
              <a:rPr lang="en-US" sz="2000" dirty="0"/>
              <a:t> digunakan, </a:t>
            </a:r>
            <a:r>
              <a:rPr lang="en-US" sz="2000" dirty="0" err="1"/>
              <a:t>jika</a:t>
            </a:r>
            <a:r>
              <a:rPr lang="en-US" sz="2000" dirty="0"/>
              <a:t> ingin menggunakan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aktifkan</a:t>
            </a:r>
            <a:r>
              <a:rPr lang="en-US" sz="2000" dirty="0"/>
              <a:t>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onEachFeature</a:t>
            </a:r>
            <a:r>
              <a:rPr lang="en-US" sz="2000" dirty="0"/>
              <a:t>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buat</a:t>
            </a:r>
            <a:r>
              <a:rPr lang="en-US" sz="2000" dirty="0"/>
              <a:t> function-</a:t>
            </a:r>
            <a:r>
              <a:rPr lang="en-US" sz="2000" dirty="0" err="1"/>
              <a:t>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Jangan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lupa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.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masukkan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ke group layer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atau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map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secara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global</a:t>
            </a:r>
            <a:endParaRPr lang="id-ID" sz="1400" dirty="0">
              <a:effectLst/>
            </a:endParaRPr>
          </a:p>
          <a:p>
            <a:pPr marL="0" indent="0">
              <a:buNone/>
            </a:pPr>
            <a:endParaRPr lang="id-ID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9145C0-7B31-315D-220F-025A0E74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458823"/>
            <a:ext cx="6926199" cy="1660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C24793-82EB-DFA5-3FB0-A6728C34B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480" y="2945773"/>
            <a:ext cx="3947553" cy="15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9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D7E1B-721B-62C9-4DCF-86C52CD6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099343"/>
            <a:ext cx="10454640" cy="4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5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menambahkan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,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style </a:t>
            </a:r>
            <a:r>
              <a:rPr lang="en-US" sz="2000" dirty="0" err="1"/>
              <a:t>markernya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Siapkan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/icon </a:t>
            </a:r>
            <a:r>
              <a:rPr lang="en-US" sz="2000" dirty="0" err="1"/>
              <a:t>markernya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3174C-75F7-4933-EF0A-6727AC2F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392165"/>
            <a:ext cx="2049015" cy="2164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DF2C6-59F0-8CBA-C775-02977969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6" y="2120314"/>
            <a:ext cx="5242133" cy="46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8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314960" y="5377175"/>
            <a:ext cx="9794240" cy="962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iconnya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sesuaikan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dengan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jenisnya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dari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deklarasi</a:t>
            </a:r>
            <a:r>
              <a:rPr lang="en-US" sz="1800" dirty="0">
                <a:latin typeface="Franklin Gothic Book" panose="020B0503020102020204" pitchFamily="34" charset="0"/>
              </a:rPr>
              <a:t> style marker </a:t>
            </a:r>
            <a:r>
              <a:rPr lang="en-US" sz="1800" dirty="0" err="1">
                <a:latin typeface="Franklin Gothic Book" panose="020B0503020102020204" pitchFamily="34" charset="0"/>
              </a:rPr>
              <a:t>sebelumnya</a:t>
            </a:r>
            <a:r>
              <a:rPr lang="en-US" sz="1800" dirty="0">
                <a:latin typeface="Franklin Gothic Book" panose="020B05030201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Lalu </a:t>
            </a:r>
            <a:r>
              <a:rPr lang="en-US" sz="1800" dirty="0" err="1">
                <a:latin typeface="Franklin Gothic Book" panose="020B0503020102020204" pitchFamily="34" charset="0"/>
              </a:rPr>
              <a:t>buat</a:t>
            </a:r>
            <a:r>
              <a:rPr lang="en-US" sz="1800" dirty="0">
                <a:latin typeface="Franklin Gothic Book" panose="020B0503020102020204" pitchFamily="34" charset="0"/>
              </a:rPr>
              <a:t> juga </a:t>
            </a:r>
            <a:r>
              <a:rPr lang="en-US" sz="1800" dirty="0" err="1">
                <a:latin typeface="Franklin Gothic Book" panose="020B0503020102020204" pitchFamily="34" charset="0"/>
              </a:rPr>
              <a:t>fungsi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untuk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popupnya</a:t>
            </a:r>
            <a:r>
              <a:rPr lang="en-US" sz="1800" dirty="0">
                <a:latin typeface="Franklin Gothic Book" panose="020B0503020102020204" pitchFamily="34" charset="0"/>
              </a:rPr>
              <a:t>. Karena </a:t>
            </a:r>
            <a:r>
              <a:rPr lang="en-US" sz="1800" dirty="0" err="1">
                <a:latin typeface="Franklin Gothic Book" panose="020B0503020102020204" pitchFamily="34" charset="0"/>
              </a:rPr>
              <a:t>struktur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datanya</a:t>
            </a:r>
            <a:r>
              <a:rPr lang="en-US" sz="1800" dirty="0">
                <a:latin typeface="Franklin Gothic Book" panose="020B0503020102020204" pitchFamily="34" charset="0"/>
              </a:rPr>
              <a:t> sama </a:t>
            </a:r>
            <a:r>
              <a:rPr lang="en-US" sz="1800" dirty="0" err="1">
                <a:latin typeface="Franklin Gothic Book" panose="020B0503020102020204" pitchFamily="34" charset="0"/>
              </a:rPr>
              <a:t>maka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cukup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buat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satu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nama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saja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yaitu</a:t>
            </a:r>
            <a:r>
              <a:rPr lang="en-US" sz="1800" dirty="0">
                <a:latin typeface="Franklin Gothic Book" panose="020B0503020102020204" pitchFamily="34" charset="0"/>
              </a:rPr>
              <a:t> “</a:t>
            </a:r>
            <a:r>
              <a:rPr lang="en-US" sz="1800" dirty="0" err="1">
                <a:latin typeface="Franklin Gothic Book" panose="020B0503020102020204" pitchFamily="34" charset="0"/>
              </a:rPr>
              <a:t>klikMarker</a:t>
            </a:r>
            <a:r>
              <a:rPr lang="en-US" sz="1800" dirty="0">
                <a:latin typeface="Franklin Gothic Book" panose="020B0503020102020204" pitchFamily="34" charset="0"/>
              </a:rPr>
              <a:t>”</a:t>
            </a:r>
            <a:endParaRPr lang="id-ID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18D31-84E6-55CE-17AD-722634A1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1" y="1516823"/>
            <a:ext cx="5481599" cy="183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B44C6-3F8F-F804-4029-23F35FE7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1" y="3399147"/>
            <a:ext cx="5552125" cy="1833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64AAF-5F1A-8AE2-4865-B9ACEEC1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401" y="3424078"/>
            <a:ext cx="5329700" cy="1833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7D721A-E720-A244-A249-85ADA6CBA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401" y="1496926"/>
            <a:ext cx="5552125" cy="18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0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Popup function-</a:t>
            </a:r>
            <a:r>
              <a:rPr lang="en-US" sz="2000" dirty="0" err="1"/>
              <a:t>nya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Lalu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css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merapikan</a:t>
            </a:r>
            <a:r>
              <a:rPr lang="en-US" sz="2000" dirty="0"/>
              <a:t> style popup-</a:t>
            </a:r>
            <a:r>
              <a:rPr lang="en-US" sz="2000" dirty="0" err="1"/>
              <a:t>nya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3416B-FB48-F8BF-0BE6-EFEE962C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583877"/>
            <a:ext cx="7596115" cy="1532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0E74B-13CD-A029-4F5A-3942F0FC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9" y="4067762"/>
            <a:ext cx="1648931" cy="2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1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EB89F-3E2E-55FD-7C7B-1A40393B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962681"/>
            <a:ext cx="10688320" cy="49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9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412906"/>
            <a:ext cx="9058275" cy="610863"/>
          </a:xfrm>
        </p:spPr>
        <p:txBody>
          <a:bodyPr>
            <a:normAutofit fontScale="90000"/>
          </a:bodyPr>
          <a:lstStyle/>
          <a:p>
            <a:r>
              <a:rPr lang="en-US" sz="4000" b="0" dirty="0"/>
              <a:t>4. </a:t>
            </a:r>
            <a:r>
              <a:rPr lang="en-US" sz="4000" b="0" dirty="0" err="1"/>
              <a:t>Mengatur</a:t>
            </a:r>
            <a:r>
              <a:rPr lang="en-US" sz="4000" b="0" dirty="0"/>
              <a:t> </a:t>
            </a:r>
            <a:r>
              <a:rPr lang="en-US" sz="4000" b="0" dirty="0" err="1"/>
              <a:t>fungsi</a:t>
            </a:r>
            <a:r>
              <a:rPr lang="en-US" sz="4000" b="0" dirty="0"/>
              <a:t> layer control (show/hide layer)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62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 </a:t>
            </a:r>
            <a:r>
              <a:rPr lang="en-US" sz="2000" dirty="0" err="1"/>
              <a:t>awal</a:t>
            </a:r>
            <a:r>
              <a:rPr lang="en-US" sz="2000" dirty="0"/>
              <a:t> setup sudah </a:t>
            </a:r>
            <a:r>
              <a:rPr lang="en-US" sz="2000" dirty="0" err="1"/>
              <a:t>sempat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layer control,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isinnya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basemap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menambahkan</a:t>
            </a:r>
            <a:r>
              <a:rPr lang="en-US" sz="2000" dirty="0"/>
              <a:t> data-data yang </a:t>
            </a:r>
            <a:r>
              <a:rPr lang="en-US" sz="2000" dirty="0" err="1"/>
              <a:t>barusan</a:t>
            </a:r>
            <a:r>
              <a:rPr lang="en-US" sz="2000" dirty="0"/>
              <a:t> </a:t>
            </a:r>
            <a:r>
              <a:rPr lang="en-US" sz="2000" dirty="0" err="1"/>
              <a:t>ditambahkan</a:t>
            </a:r>
            <a:r>
              <a:rPr lang="en-US" sz="2000" dirty="0"/>
              <a:t> </a:t>
            </a:r>
            <a:r>
              <a:rPr lang="en-US" sz="2000" dirty="0" err="1"/>
              <a:t>tadi</a:t>
            </a:r>
            <a:r>
              <a:rPr lang="en-US" sz="2000" dirty="0"/>
              <a:t>?</a:t>
            </a:r>
          </a:p>
          <a:p>
            <a:pPr marL="0" indent="0">
              <a:buNone/>
            </a:pPr>
            <a:r>
              <a:rPr lang="en-US" sz="2000" dirty="0" err="1"/>
              <a:t>Pastikan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 sudah masuk ke layer group</a:t>
            </a:r>
          </a:p>
          <a:p>
            <a:pPr marL="0" indent="0">
              <a:buNone/>
            </a:pPr>
            <a:r>
              <a:rPr lang="en-US" sz="2000" dirty="0"/>
              <a:t>Jika sudah </a:t>
            </a:r>
            <a:r>
              <a:rPr lang="en-US" sz="2000" dirty="0" err="1"/>
              <a:t>memiliki</a:t>
            </a:r>
            <a:r>
              <a:rPr lang="en-US" sz="2000" dirty="0"/>
              <a:t> layer group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saya</a:t>
            </a:r>
            <a:r>
              <a:rPr lang="en-US" sz="2000" dirty="0"/>
              <a:t> overlay </a:t>
            </a:r>
            <a:r>
              <a:rPr lang="en-US" sz="2000" dirty="0" err="1"/>
              <a:t>datanya</a:t>
            </a:r>
            <a:r>
              <a:rPr lang="en-US" sz="2000" dirty="0"/>
              <a:t> ke control layer.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09A02-D18E-32E0-E505-931106C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566" y="1152525"/>
            <a:ext cx="1455870" cy="1090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C3000-14E3-2F40-E268-10A79A0D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2910190"/>
            <a:ext cx="7602011" cy="1705213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D8178D34-A651-937C-2742-907BBFAF5C32}"/>
              </a:ext>
            </a:extLst>
          </p:cNvPr>
          <p:cNvSpPr/>
          <p:nvPr/>
        </p:nvSpPr>
        <p:spPr>
          <a:xfrm rot="16200000">
            <a:off x="5207000" y="4363159"/>
            <a:ext cx="375920" cy="11379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3C40CEE-5A65-A383-0ACC-2AD9B51558EF}"/>
              </a:ext>
            </a:extLst>
          </p:cNvPr>
          <p:cNvSpPr/>
          <p:nvPr/>
        </p:nvSpPr>
        <p:spPr>
          <a:xfrm rot="16200000">
            <a:off x="7051040" y="3717999"/>
            <a:ext cx="375920" cy="24282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D7081-CC6A-7236-E0EB-BCE2BEBE5C07}"/>
              </a:ext>
            </a:extLst>
          </p:cNvPr>
          <p:cNvSpPr txBox="1"/>
          <p:nvPr/>
        </p:nvSpPr>
        <p:spPr>
          <a:xfrm>
            <a:off x="4129489" y="5064168"/>
            <a:ext cx="189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Nama layer group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80CFB-E28C-2ACD-3438-67C6553C8B25}"/>
              </a:ext>
            </a:extLst>
          </p:cNvPr>
          <p:cNvSpPr txBox="1"/>
          <p:nvPr/>
        </p:nvSpPr>
        <p:spPr>
          <a:xfrm>
            <a:off x="6660431" y="5064168"/>
            <a:ext cx="20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Teks yang Tampil di control layer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E50FE-931E-A1B9-CF63-36FD7DB0F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13" y="4730200"/>
            <a:ext cx="2592344" cy="1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5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0F40B-8999-EE83-F0E4-B710AD33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74263"/>
            <a:ext cx="7235097" cy="610863"/>
          </a:xfrm>
        </p:spPr>
        <p:txBody>
          <a:bodyPr/>
          <a:lstStyle/>
          <a:p>
            <a:r>
              <a:rPr lang="en-US" b="0" dirty="0"/>
              <a:t>Hasil Akhir Part I</a:t>
            </a:r>
            <a:endParaRPr lang="id-ID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2D80AF-0F50-65E7-2BB5-3A7FAEB6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9" y="1185126"/>
            <a:ext cx="8533223" cy="3932196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58FD932-5718-6F9B-2B3F-51915F08AA69}"/>
              </a:ext>
            </a:extLst>
          </p:cNvPr>
          <p:cNvSpPr txBox="1">
            <a:spLocks/>
          </p:cNvSpPr>
          <p:nvPr/>
        </p:nvSpPr>
        <p:spPr>
          <a:xfrm>
            <a:off x="802639" y="5297805"/>
            <a:ext cx="10534651" cy="3462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Pada </a:t>
            </a:r>
            <a:r>
              <a:rPr lang="en-US" sz="2000" dirty="0" err="1"/>
              <a:t>bahasan</a:t>
            </a:r>
            <a:r>
              <a:rPr lang="en-US" sz="2000" dirty="0"/>
              <a:t> </a:t>
            </a:r>
            <a:r>
              <a:rPr lang="en-US" sz="2000" dirty="0" err="1"/>
              <a:t>selanjutnya</a:t>
            </a:r>
            <a:r>
              <a:rPr lang="en-US" sz="2000" dirty="0"/>
              <a:t> menu navbar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fungsikan</a:t>
            </a: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3176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256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menu pada navbar menu dengan </a:t>
            </a: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err="1"/>
              <a:t>misal</a:t>
            </a:r>
            <a:r>
              <a:rPr lang="en-US" sz="2000" dirty="0"/>
              <a:t> Layer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Lalu hapus control panel pada </a:t>
            </a:r>
            <a:r>
              <a:rPr lang="en-US" sz="2000" dirty="0" err="1"/>
              <a:t>peta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E283D-D63A-CD46-D6F6-9DA0462F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1598890"/>
            <a:ext cx="3543795" cy="57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6C80F-A395-9656-E281-4D3738C7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96" y="2414218"/>
            <a:ext cx="733527" cy="73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F76EF-69CE-F02D-28FE-F38499BA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64" y="3429000"/>
            <a:ext cx="5344271" cy="5620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071FC8-54CE-1389-5EF0-B11AAA510225}"/>
              </a:ext>
            </a:extLst>
          </p:cNvPr>
          <p:cNvCxnSpPr/>
          <p:nvPr/>
        </p:nvCxnSpPr>
        <p:spPr>
          <a:xfrm>
            <a:off x="5232400" y="3860800"/>
            <a:ext cx="2225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1769140-112B-4112-C037-BCF2FFA2D4D5}"/>
              </a:ext>
            </a:extLst>
          </p:cNvPr>
          <p:cNvSpPr txBox="1"/>
          <p:nvPr/>
        </p:nvSpPr>
        <p:spPr>
          <a:xfrm>
            <a:off x="7457440" y="3621721"/>
            <a:ext cx="316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Hapus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dicomment</a:t>
            </a:r>
            <a:endParaRPr lang="id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41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/>
              <a:t>Brief</a:t>
            </a:r>
            <a:endParaRPr lang="id-ID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Hasil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seperti ini:</a:t>
            </a:r>
          </a:p>
          <a:p>
            <a:pPr marL="0" indent="0">
              <a:buNone/>
            </a:pPr>
            <a:r>
              <a:rPr lang="en-US" dirty="0"/>
              <a:t>Data-data: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! Disclaimer : </a:t>
            </a:r>
            <a:r>
              <a:rPr lang="en-US" sz="2000" b="1" dirty="0" err="1"/>
              <a:t>semua</a:t>
            </a:r>
            <a:r>
              <a:rPr lang="en-US" sz="2000" b="1" dirty="0"/>
              <a:t> data </a:t>
            </a:r>
            <a:r>
              <a:rPr lang="en-US" sz="2000" b="1" dirty="0" err="1"/>
              <a:t>hanya</a:t>
            </a:r>
            <a:r>
              <a:rPr lang="en-US" sz="2000" b="1" dirty="0"/>
              <a:t> dummy, </a:t>
            </a:r>
            <a:r>
              <a:rPr lang="en-US" sz="2000" b="1" dirty="0" err="1"/>
              <a:t>tidak</a:t>
            </a:r>
            <a:r>
              <a:rPr lang="en-US" sz="2000" b="1" dirty="0"/>
              <a:t> menyatakan </a:t>
            </a:r>
            <a:r>
              <a:rPr lang="en-US" sz="2000" b="1" dirty="0" err="1"/>
              <a:t>keadaan</a:t>
            </a:r>
            <a:r>
              <a:rPr lang="en-US" sz="2000" b="1" dirty="0"/>
              <a:t> </a:t>
            </a:r>
            <a:r>
              <a:rPr lang="en-US" sz="2000" b="1" dirty="0" err="1"/>
              <a:t>sebenarnya</a:t>
            </a:r>
            <a:r>
              <a:rPr lang="en-US" sz="2000" b="1" dirty="0"/>
              <a:t> dan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akurat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3094754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3F3B738-63C2-A72F-5E15-F872FD83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6" y="2590199"/>
            <a:ext cx="5201447" cy="3480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80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semacam panel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nantinya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checkbox </a:t>
            </a:r>
            <a:r>
              <a:rPr lang="en-US" sz="2000" dirty="0" err="1"/>
              <a:t>dari</a:t>
            </a:r>
            <a:r>
              <a:rPr lang="en-US" sz="2000" dirty="0"/>
              <a:t> data layer yang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B7C1D-ED83-92B5-CBF6-4B840223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96" y="1671569"/>
            <a:ext cx="4215204" cy="7371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9A3F91-DC7D-5A88-E362-4506FF3D11CA}"/>
              </a:ext>
            </a:extLst>
          </p:cNvPr>
          <p:cNvCxnSpPr/>
          <p:nvPr/>
        </p:nvCxnSpPr>
        <p:spPr>
          <a:xfrm>
            <a:off x="4619625" y="1781175"/>
            <a:ext cx="600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589D41-3D18-42A3-AAC2-2FF3EA63BF20}"/>
              </a:ext>
            </a:extLst>
          </p:cNvPr>
          <p:cNvSpPr txBox="1"/>
          <p:nvPr/>
        </p:nvSpPr>
        <p:spPr>
          <a:xfrm>
            <a:off x="5219700" y="1671569"/>
            <a:ext cx="620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2 class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kondisi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, kondisi </a:t>
            </a:r>
            <a:r>
              <a:rPr lang="en-US" dirty="0" err="1">
                <a:solidFill>
                  <a:schemeClr val="bg1"/>
                </a:solidFill>
              </a:rPr>
              <a:t>awal</a:t>
            </a:r>
            <a:r>
              <a:rPr lang="en-US" dirty="0">
                <a:solidFill>
                  <a:schemeClr val="bg1"/>
                </a:solidFill>
              </a:rPr>
              <a:t> menggunakan class </a:t>
            </a:r>
            <a:r>
              <a:rPr lang="en-US" sz="14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saja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B7B32-AB0D-449E-742F-ABC1674D73BA}"/>
              </a:ext>
            </a:extLst>
          </p:cNvPr>
          <p:cNvSpPr txBox="1"/>
          <p:nvPr/>
        </p:nvSpPr>
        <p:spPr>
          <a:xfrm>
            <a:off x="5767443" y="2289476"/>
            <a:ext cx="62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panelnya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11659F3-47FB-18C9-4CB9-ADA15990FCFC}"/>
              </a:ext>
            </a:extLst>
          </p:cNvPr>
          <p:cNvSpPr/>
          <p:nvPr/>
        </p:nvSpPr>
        <p:spPr>
          <a:xfrm>
            <a:off x="5362574" y="2630383"/>
            <a:ext cx="542925" cy="24369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3EF0D-BA04-5071-89B0-981B44675B03}"/>
              </a:ext>
            </a:extLst>
          </p:cNvPr>
          <p:cNvSpPr txBox="1"/>
          <p:nvPr/>
        </p:nvSpPr>
        <p:spPr>
          <a:xfrm>
            <a:off x="5905499" y="3465135"/>
            <a:ext cx="6201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mengatur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bentuk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ukuran</a:t>
            </a:r>
            <a:r>
              <a:rPr lang="en-US" dirty="0">
                <a:solidFill>
                  <a:schemeClr val="bg1"/>
                </a:solidFill>
              </a:rPr>
              <a:t>, dan </a:t>
            </a:r>
            <a:r>
              <a:rPr lang="en-US" dirty="0" err="1">
                <a:solidFill>
                  <a:schemeClr val="bg1"/>
                </a:solidFill>
              </a:rPr>
              <a:t>posisi</a:t>
            </a:r>
            <a:r>
              <a:rPr lang="en-US" dirty="0">
                <a:solidFill>
                  <a:schemeClr val="bg1"/>
                </a:solidFill>
              </a:rPr>
              <a:t>. Untuk </a:t>
            </a:r>
            <a:r>
              <a:rPr lang="en-US" dirty="0" err="1">
                <a:solidFill>
                  <a:schemeClr val="bg1"/>
                </a:solidFill>
              </a:rPr>
              <a:t>posisi</a:t>
            </a:r>
            <a:r>
              <a:rPr lang="en-US" dirty="0">
                <a:solidFill>
                  <a:schemeClr val="bg1"/>
                </a:solidFill>
              </a:rPr>
              <a:t> default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berada di </a:t>
            </a:r>
            <a:r>
              <a:rPr lang="en-US" dirty="0" err="1">
                <a:solidFill>
                  <a:schemeClr val="bg1"/>
                </a:solidFill>
              </a:rPr>
              <a:t>sebelah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kiri</a:t>
            </a:r>
            <a:r>
              <a:rPr lang="en-US" dirty="0">
                <a:solidFill>
                  <a:schemeClr val="bg1"/>
                </a:solidFill>
              </a:rPr>
              <a:t> minus (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25BE8A7-C4FF-9586-6575-C580A90D8ABB}"/>
              </a:ext>
            </a:extLst>
          </p:cNvPr>
          <p:cNvSpPr/>
          <p:nvPr/>
        </p:nvSpPr>
        <p:spPr>
          <a:xfrm>
            <a:off x="4898259" y="5254506"/>
            <a:ext cx="542925" cy="6327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05901-91F0-35DC-5F98-90FF28FFCAAD}"/>
              </a:ext>
            </a:extLst>
          </p:cNvPr>
          <p:cNvSpPr txBox="1"/>
          <p:nvPr/>
        </p:nvSpPr>
        <p:spPr>
          <a:xfrm>
            <a:off x="5634036" y="5254506"/>
            <a:ext cx="620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pada class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 </a:t>
            </a:r>
            <a:r>
              <a:rPr lang="en-US" dirty="0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set left=0 (</a:t>
            </a:r>
            <a:r>
              <a:rPr lang="en-US" dirty="0" err="1">
                <a:solidFill>
                  <a:schemeClr val="bg1"/>
                </a:solidFill>
              </a:rPr>
              <a:t>jarak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kiri</a:t>
            </a:r>
            <a:r>
              <a:rPr lang="en-US" dirty="0">
                <a:solidFill>
                  <a:schemeClr val="bg1"/>
                </a:solidFill>
              </a:rPr>
              <a:t> 0)</a:t>
            </a:r>
            <a:endParaRPr lang="id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92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80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semacam panel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nantinya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checkbox </a:t>
            </a:r>
            <a:r>
              <a:rPr lang="en-US" sz="2000" dirty="0" err="1"/>
              <a:t>dari</a:t>
            </a:r>
            <a:r>
              <a:rPr lang="en-US" sz="2000" dirty="0"/>
              <a:t> data layer yang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B7C1D-ED83-92B5-CBF6-4B840223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6" y="1671569"/>
            <a:ext cx="4215204" cy="7371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9A3F91-DC7D-5A88-E362-4506FF3D11CA}"/>
              </a:ext>
            </a:extLst>
          </p:cNvPr>
          <p:cNvCxnSpPr/>
          <p:nvPr/>
        </p:nvCxnSpPr>
        <p:spPr>
          <a:xfrm>
            <a:off x="4619625" y="1781175"/>
            <a:ext cx="600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5B7B32-AB0D-449E-742F-ABC1674D73BA}"/>
              </a:ext>
            </a:extLst>
          </p:cNvPr>
          <p:cNvSpPr txBox="1"/>
          <p:nvPr/>
        </p:nvSpPr>
        <p:spPr>
          <a:xfrm>
            <a:off x="5786271" y="1571039"/>
            <a:ext cx="6201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panelnya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di handle dengan java script. Yang 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menu layer di klik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panel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Logika-nya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tambahkan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hapuskan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1FB8B-28FE-98CA-B7D3-678844D31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14" y="3282668"/>
            <a:ext cx="5772586" cy="219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048E7-70BE-EC9D-AA4C-9EBD9AB0902B}"/>
              </a:ext>
            </a:extLst>
          </p:cNvPr>
          <p:cNvSpPr txBox="1"/>
          <p:nvPr/>
        </p:nvSpPr>
        <p:spPr>
          <a:xfrm>
            <a:off x="376293" y="3493502"/>
            <a:ext cx="62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Pada </a:t>
            </a:r>
            <a:r>
              <a:rPr lang="en-US" dirty="0" err="1">
                <a:solidFill>
                  <a:schemeClr val="bg1"/>
                </a:solidFill>
              </a:rPr>
              <a:t>tombol</a:t>
            </a:r>
            <a:r>
              <a:rPr lang="en-US" dirty="0">
                <a:solidFill>
                  <a:schemeClr val="bg1"/>
                </a:solidFill>
              </a:rPr>
              <a:t> menu </a:t>
            </a:r>
            <a:r>
              <a:rPr lang="en-US" dirty="0" err="1">
                <a:solidFill>
                  <a:schemeClr val="bg1"/>
                </a:solidFill>
              </a:rPr>
              <a:t>berikan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C53806-FFD6-DC91-4A78-C4B8B2E4F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408" y="4664968"/>
            <a:ext cx="5462857" cy="6999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1BDCC5-B9F4-2A5C-EDF6-448ADBCB3C0D}"/>
              </a:ext>
            </a:extLst>
          </p:cNvPr>
          <p:cNvCxnSpPr/>
          <p:nvPr/>
        </p:nvCxnSpPr>
        <p:spPr>
          <a:xfrm>
            <a:off x="8772525" y="2892742"/>
            <a:ext cx="0" cy="1631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map&#10;&#10;Description automatically generated">
            <a:extLst>
              <a:ext uri="{FF2B5EF4-FFF2-40B4-BE49-F238E27FC236}">
                <a16:creationId xmlns:a16="http://schemas.microsoft.com/office/drawing/2014/main" id="{886CD487-73EF-9736-80F3-1F8024EC8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4250921"/>
            <a:ext cx="4529137" cy="25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06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6286501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Lalu </a:t>
            </a:r>
            <a:r>
              <a:rPr lang="en-US" sz="1800" dirty="0" err="1"/>
              <a:t>ubat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checkbox dan </a:t>
            </a:r>
            <a:r>
              <a:rPr lang="en-US" sz="1800" dirty="0" err="1"/>
              <a:t>radiobox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data layer dan </a:t>
            </a:r>
            <a:r>
              <a:rPr lang="en-US" sz="1800" dirty="0" err="1"/>
              <a:t>basemap</a:t>
            </a:r>
            <a:r>
              <a:rPr lang="en-US" sz="1800" dirty="0"/>
              <a:t>. </a:t>
            </a:r>
          </a:p>
          <a:p>
            <a:pPr marL="0" indent="0" algn="just">
              <a:buNone/>
            </a:pPr>
            <a:r>
              <a:rPr lang="en-US" sz="1800" dirty="0" err="1"/>
              <a:t>Supaya</a:t>
            </a:r>
            <a:r>
              <a:rPr lang="en-US" sz="1800" dirty="0"/>
              <a:t> lebih </a:t>
            </a:r>
            <a:r>
              <a:rPr lang="en-US" sz="1800" dirty="0" err="1"/>
              <a:t>rapi</a:t>
            </a:r>
            <a:r>
              <a:rPr lang="en-US" sz="1800" dirty="0"/>
              <a:t> </a:t>
            </a:r>
            <a:r>
              <a:rPr lang="en-US" sz="1800" dirty="0" err="1"/>
              <a:t>bungkus</a:t>
            </a:r>
            <a:r>
              <a:rPr lang="en-US" sz="1800" dirty="0"/>
              <a:t> seluruh </a:t>
            </a:r>
            <a:r>
              <a:rPr lang="en-US" sz="1800" dirty="0" err="1"/>
              <a:t>elemen</a:t>
            </a:r>
            <a:r>
              <a:rPr lang="en-US" sz="1800" dirty="0"/>
              <a:t> dengan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layer-body</a:t>
            </a:r>
            <a:r>
              <a:rPr lang="en-US" sz="1800" dirty="0"/>
              <a:t> dan </a:t>
            </a:r>
            <a:r>
              <a:rPr lang="en-US" sz="1800" dirty="0" err="1"/>
              <a:t>bungkus</a:t>
            </a:r>
            <a:r>
              <a:rPr lang="en-US" sz="1800" dirty="0"/>
              <a:t> </a:t>
            </a:r>
            <a:r>
              <a:rPr lang="en-US" sz="1800" dirty="0" err="1"/>
              <a:t>setiap</a:t>
            </a:r>
            <a:r>
              <a:rPr lang="en-US" sz="1800" dirty="0"/>
              <a:t> data layer dengan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layer-item</a:t>
            </a:r>
          </a:p>
          <a:p>
            <a:pPr marL="0" indent="0" algn="just">
              <a:buNone/>
            </a:pPr>
            <a:endParaRPr lang="en-US" sz="14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None/>
            </a:pPr>
            <a:r>
              <a:rPr lang="en-US" sz="1800" dirty="0"/>
              <a:t>Pada </a:t>
            </a:r>
            <a:r>
              <a:rPr lang="en-US" sz="1800" dirty="0" err="1"/>
              <a:t>setiap</a:t>
            </a:r>
            <a:r>
              <a:rPr lang="en-US" sz="1800" dirty="0"/>
              <a:t> data/ </a:t>
            </a:r>
            <a:r>
              <a:rPr lang="en-US" sz="1800" dirty="0" err="1"/>
              <a:t>elemen</a:t>
            </a:r>
            <a:r>
              <a:rPr lang="en-US" sz="1800" dirty="0"/>
              <a:t> checkbox dan radio button  </a:t>
            </a:r>
            <a:r>
              <a:rPr lang="en-US" sz="1800" dirty="0" err="1"/>
              <a:t>berikan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sz="1800" dirty="0"/>
              <a:t>dan </a:t>
            </a:r>
            <a:r>
              <a:rPr lang="en-US" sz="1800" dirty="0" err="1"/>
              <a:t>atribut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name=“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basemap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” </a:t>
            </a:r>
            <a:r>
              <a:rPr lang="en-US" sz="1800" dirty="0" err="1"/>
              <a:t>untuk</a:t>
            </a:r>
            <a:r>
              <a:rPr lang="en-US" sz="1800" dirty="0"/>
              <a:t> radio button </a:t>
            </a:r>
            <a:r>
              <a:rPr lang="en-US" sz="1800" dirty="0" err="1"/>
              <a:t>basemap</a:t>
            </a:r>
            <a:r>
              <a:rPr lang="en-US" sz="1800" dirty="0"/>
              <a:t>. Lalu pada </a:t>
            </a:r>
            <a:r>
              <a:rPr lang="en-US" sz="1800" dirty="0" err="1"/>
              <a:t>radiobox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</a:t>
            </a:r>
            <a:r>
              <a:rPr lang="en-US" sz="1800" dirty="0" err="1"/>
              <a:t>berikan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value </a:t>
            </a:r>
            <a:r>
              <a:rPr lang="en-US" sz="1800" dirty="0" err="1"/>
              <a:t>sesuai</a:t>
            </a:r>
            <a:r>
              <a:rPr lang="en-US" sz="1800" dirty="0"/>
              <a:t> variable </a:t>
            </a:r>
            <a:r>
              <a:rPr lang="en-US" sz="1800" dirty="0" err="1"/>
              <a:t>basemap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acuan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Ketika </a:t>
            </a:r>
            <a:r>
              <a:rPr lang="en-US" sz="1800" dirty="0" err="1"/>
              <a:t>dipanggil</a:t>
            </a:r>
            <a:r>
              <a:rPr lang="en-US" sz="1800" dirty="0"/>
              <a:t> di </a:t>
            </a:r>
            <a:r>
              <a:rPr lang="en-US" sz="1800" dirty="0" err="1"/>
              <a:t>javascript</a:t>
            </a:r>
            <a:r>
              <a:rPr lang="en-US" sz="1800" dirty="0"/>
              <a:t>.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7600784" y="888992"/>
            <a:ext cx="4457866" cy="59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230142" y="1010879"/>
            <a:ext cx="4240627" cy="56781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34A51D-036A-84BA-32B0-60CCA6FDF869}"/>
              </a:ext>
            </a:extLst>
          </p:cNvPr>
          <p:cNvGrpSpPr/>
          <p:nvPr/>
        </p:nvGrpSpPr>
        <p:grpSpPr>
          <a:xfrm>
            <a:off x="4577983" y="1306003"/>
            <a:ext cx="4589244" cy="5551997"/>
            <a:chOff x="4577983" y="1306003"/>
            <a:chExt cx="4589244" cy="5551997"/>
          </a:xfrm>
        </p:grpSpPr>
        <p:pic>
          <p:nvPicPr>
            <p:cNvPr id="4" name="Picture 3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88CFCDE4-BA9E-FF59-A572-CF8D801AC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6" t="6054" r="7286" b="5942"/>
            <a:stretch/>
          </p:blipFill>
          <p:spPr>
            <a:xfrm>
              <a:off x="4577983" y="1306003"/>
              <a:ext cx="4476750" cy="5551997"/>
            </a:xfrm>
            <a:prstGeom prst="rect">
              <a:avLst/>
            </a:prstGeom>
          </p:spPr>
        </p:pic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15FC97CF-0FBD-1CCE-E9A4-72D05A54D468}"/>
                </a:ext>
              </a:extLst>
            </p:cNvPr>
            <p:cNvSpPr/>
            <p:nvPr/>
          </p:nvSpPr>
          <p:spPr>
            <a:xfrm>
              <a:off x="6294120" y="1640840"/>
              <a:ext cx="116840" cy="65024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46DE9D-9FC7-BDEC-64E4-10473FDB81E1}"/>
                </a:ext>
              </a:extLst>
            </p:cNvPr>
            <p:cNvSpPr txBox="1"/>
            <p:nvPr/>
          </p:nvSpPr>
          <p:spPr>
            <a:xfrm>
              <a:off x="6410960" y="1750516"/>
              <a:ext cx="27562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Jika checkbox </a:t>
              </a:r>
              <a:r>
                <a:rPr lang="en-US" sz="1100" dirty="0" err="1"/>
                <a:t>kondisinya</a:t>
              </a:r>
              <a:r>
                <a:rPr lang="en-US" sz="1100" dirty="0"/>
                <a:t> checked </a:t>
              </a:r>
              <a:r>
                <a:rPr lang="en-US" sz="1100" dirty="0" err="1"/>
                <a:t>maka</a:t>
              </a:r>
              <a:r>
                <a:rPr lang="en-US" sz="1100" dirty="0"/>
                <a:t> add layer, </a:t>
              </a:r>
              <a:r>
                <a:rPr lang="en-US" sz="1100" dirty="0" err="1"/>
                <a:t>jika</a:t>
              </a:r>
              <a:r>
                <a:rPr lang="en-US" sz="1100" dirty="0"/>
                <a:t> </a:t>
              </a:r>
              <a:r>
                <a:rPr lang="en-US" sz="1100" dirty="0" err="1"/>
                <a:t>tidak</a:t>
              </a:r>
              <a:r>
                <a:rPr lang="en-US" sz="1100" dirty="0"/>
                <a:t> </a:t>
              </a:r>
              <a:r>
                <a:rPr lang="en-US" sz="1100" dirty="0" err="1"/>
                <a:t>maka</a:t>
              </a:r>
              <a:r>
                <a:rPr lang="en-US" sz="1100" dirty="0"/>
                <a:t> remove layer</a:t>
              </a:r>
              <a:endParaRPr lang="id-ID" sz="11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3E96F7-6EF3-957D-88CD-030E45D69D7B}"/>
              </a:ext>
            </a:extLst>
          </p:cNvPr>
          <p:cNvCxnSpPr/>
          <p:nvPr/>
        </p:nvCxnSpPr>
        <p:spPr>
          <a:xfrm>
            <a:off x="8782050" y="1581150"/>
            <a:ext cx="4495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01E898-0886-F9BB-C060-EF6550CA80E4}"/>
              </a:ext>
            </a:extLst>
          </p:cNvPr>
          <p:cNvSpPr txBox="1"/>
          <p:nvPr/>
        </p:nvSpPr>
        <p:spPr>
          <a:xfrm>
            <a:off x="9284067" y="1319628"/>
            <a:ext cx="283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Jika </a:t>
            </a:r>
            <a:r>
              <a:rPr lang="en-US" sz="1200" dirty="0" err="1">
                <a:solidFill>
                  <a:srgbClr val="FF0000"/>
                </a:solidFill>
              </a:rPr>
              <a:t>ada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berubahan</a:t>
            </a:r>
            <a:r>
              <a:rPr lang="en-US" sz="1200" dirty="0">
                <a:solidFill>
                  <a:srgbClr val="FF0000"/>
                </a:solidFill>
              </a:rPr>
              <a:t> input pada </a:t>
            </a:r>
            <a:r>
              <a:rPr lang="en-US" sz="1200" dirty="0" err="1">
                <a:solidFill>
                  <a:srgbClr val="FF0000"/>
                </a:solidFill>
              </a:rPr>
              <a:t>elemen</a:t>
            </a:r>
            <a:r>
              <a:rPr lang="en-US" sz="1200" dirty="0">
                <a:solidFill>
                  <a:srgbClr val="FF0000"/>
                </a:solidFill>
              </a:rPr>
              <a:t> pada id </a:t>
            </a:r>
            <a:r>
              <a:rPr lang="en-US" sz="1200" dirty="0" err="1">
                <a:solidFill>
                  <a:srgbClr val="FF0000"/>
                </a:solidFill>
              </a:rPr>
              <a:t>tersebut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 err="1">
                <a:solidFill>
                  <a:srgbClr val="FF0000"/>
                </a:solidFill>
              </a:rPr>
              <a:t>maka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jalankan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kode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dibawahnya</a:t>
            </a:r>
            <a:endParaRPr lang="id-ID" sz="1200" dirty="0">
              <a:solidFill>
                <a:srgbClr val="FF0000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B6E1AA-4FF3-3742-6909-19ABA8C27204}"/>
              </a:ext>
            </a:extLst>
          </p:cNvPr>
          <p:cNvSpPr txBox="1">
            <a:spLocks/>
          </p:cNvSpPr>
          <p:nvPr/>
        </p:nvSpPr>
        <p:spPr>
          <a:xfrm>
            <a:off x="4570831" y="798295"/>
            <a:ext cx="6286501" cy="43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 err="1"/>
              <a:t>Tambahkan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r>
              <a:rPr lang="en-US" sz="1600" dirty="0"/>
              <a:t> </a:t>
            </a:r>
            <a:r>
              <a:rPr lang="en-US" sz="1600" dirty="0" err="1"/>
              <a:t>javascript</a:t>
            </a:r>
            <a:r>
              <a:rPr lang="en-US" sz="1600" dirty="0"/>
              <a:t> ini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menambahkan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 pada </a:t>
            </a:r>
            <a:r>
              <a:rPr lang="en-US" sz="1600" dirty="0" err="1"/>
              <a:t>peta</a:t>
            </a:r>
            <a:r>
              <a:rPr lang="en-US" sz="1600" dirty="0"/>
              <a:t> </a:t>
            </a:r>
            <a:r>
              <a:rPr lang="en-US" sz="1600" dirty="0" err="1"/>
              <a:t>leafletnya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9269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230142" y="1010879"/>
            <a:ext cx="4240627" cy="56781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8903B9-CE88-190C-40B9-EC30C95DD502}"/>
              </a:ext>
            </a:extLst>
          </p:cNvPr>
          <p:cNvGrpSpPr/>
          <p:nvPr/>
        </p:nvGrpSpPr>
        <p:grpSpPr>
          <a:xfrm>
            <a:off x="4518563" y="1746653"/>
            <a:ext cx="7193359" cy="4220568"/>
            <a:chOff x="4518563" y="851303"/>
            <a:chExt cx="7193359" cy="4220568"/>
          </a:xfrm>
        </p:grpSpPr>
        <p:pic>
          <p:nvPicPr>
            <p:cNvPr id="5" name="Picture 4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94FAE426-67A4-506E-2A97-EE7B90D80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92" t="11667" r="7763" b="12639"/>
            <a:stretch/>
          </p:blipFill>
          <p:spPr>
            <a:xfrm>
              <a:off x="4518563" y="1566672"/>
              <a:ext cx="5704792" cy="35051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01E898-0886-F9BB-C060-EF6550CA80E4}"/>
                </a:ext>
              </a:extLst>
            </p:cNvPr>
            <p:cNvSpPr txBox="1"/>
            <p:nvPr/>
          </p:nvSpPr>
          <p:spPr>
            <a:xfrm>
              <a:off x="8873472" y="851303"/>
              <a:ext cx="2838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Jika </a:t>
              </a:r>
              <a:r>
                <a:rPr lang="en-US" sz="1200" dirty="0" err="1">
                  <a:solidFill>
                    <a:srgbClr val="FF0000"/>
                  </a:solidFill>
                </a:rPr>
                <a:t>ada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berubahan</a:t>
              </a:r>
              <a:r>
                <a:rPr lang="en-US" sz="1200" dirty="0">
                  <a:solidFill>
                    <a:srgbClr val="FF0000"/>
                  </a:solidFill>
                </a:rPr>
                <a:t> input pada input dengan </a:t>
              </a:r>
              <a:r>
                <a:rPr lang="en-US" sz="1200" dirty="0" err="1">
                  <a:solidFill>
                    <a:srgbClr val="FF0000"/>
                  </a:solidFill>
                </a:rPr>
                <a:t>atribut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100" dirty="0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name=“</a:t>
              </a:r>
              <a:r>
                <a:rPr lang="en-US" sz="1100" dirty="0" err="1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basemap</a:t>
              </a:r>
              <a:r>
                <a:rPr lang="en-US" sz="1100" dirty="0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” </a:t>
              </a:r>
              <a:r>
                <a:rPr lang="en-US" sz="1200" dirty="0" err="1">
                  <a:solidFill>
                    <a:srgbClr val="FF0000"/>
                  </a:solidFill>
                </a:rPr>
                <a:t>maka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jalankan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kode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dibawahnya</a:t>
              </a:r>
              <a:r>
                <a:rPr lang="en-US" sz="1200" dirty="0">
                  <a:solidFill>
                    <a:srgbClr val="FF0000"/>
                  </a:solidFill>
                </a:rPr>
                <a:t>.</a:t>
              </a:r>
              <a:endParaRPr lang="id-ID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B1D6AAC9-EC77-3252-FC41-5E65E53E8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5308" y="1497634"/>
              <a:ext cx="789033" cy="43479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DC68B6B-18CC-591B-C2A2-A434AFE52E73}"/>
              </a:ext>
            </a:extLst>
          </p:cNvPr>
          <p:cNvSpPr txBox="1">
            <a:spLocks/>
          </p:cNvSpPr>
          <p:nvPr/>
        </p:nvSpPr>
        <p:spPr>
          <a:xfrm>
            <a:off x="4570832" y="1017370"/>
            <a:ext cx="6535318" cy="43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 err="1"/>
              <a:t>Tambahkan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r>
              <a:rPr lang="en-US" sz="1600" dirty="0"/>
              <a:t> </a:t>
            </a:r>
            <a:r>
              <a:rPr lang="en-US" sz="1600" dirty="0" err="1"/>
              <a:t>javascript</a:t>
            </a:r>
            <a:r>
              <a:rPr lang="en-US" sz="1600" dirty="0"/>
              <a:t> ini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menambahkan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 pada </a:t>
            </a:r>
            <a:r>
              <a:rPr lang="en-US" sz="1600" dirty="0" err="1"/>
              <a:t>peta</a:t>
            </a:r>
            <a:r>
              <a:rPr lang="en-US" sz="1600" dirty="0"/>
              <a:t> </a:t>
            </a:r>
            <a:r>
              <a:rPr lang="en-US" sz="1600" dirty="0" err="1"/>
              <a:t>leafletnya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0652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C080C6C6-5AB8-F211-2101-D2BB31D5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8" y="1297304"/>
            <a:ext cx="8450762" cy="47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39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scale bar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6286501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Tambahkan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berikut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deklarasi</a:t>
            </a:r>
            <a:r>
              <a:rPr lang="en-US" sz="1800" dirty="0"/>
              <a:t> map view.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469CC-E5C8-B9B3-9726-039B6E76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14475"/>
            <a:ext cx="3296110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7ABC-0AA2-0C46-F06E-171F475F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39" y="4903237"/>
            <a:ext cx="2667372" cy="1676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A344A-B75E-90A7-9521-F1AE05101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9" y="2062021"/>
            <a:ext cx="6735115" cy="20291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C2B601-B311-2DC3-90AD-E5F031E879DE}"/>
              </a:ext>
            </a:extLst>
          </p:cNvPr>
          <p:cNvSpPr/>
          <p:nvPr/>
        </p:nvSpPr>
        <p:spPr>
          <a:xfrm>
            <a:off x="1571625" y="3733800"/>
            <a:ext cx="3457575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6816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scale bar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6286501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Tambahkan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berikut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deklarasi</a:t>
            </a:r>
            <a:r>
              <a:rPr lang="en-US" sz="1800" dirty="0"/>
              <a:t> map view.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469CC-E5C8-B9B3-9726-039B6E76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14475"/>
            <a:ext cx="3296110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7ABC-0AA2-0C46-F06E-171F475F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39" y="4903237"/>
            <a:ext cx="2667372" cy="1676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A344A-B75E-90A7-9521-F1AE05101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9" y="2062021"/>
            <a:ext cx="6735115" cy="20291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C2B601-B311-2DC3-90AD-E5F031E879DE}"/>
              </a:ext>
            </a:extLst>
          </p:cNvPr>
          <p:cNvSpPr/>
          <p:nvPr/>
        </p:nvSpPr>
        <p:spPr>
          <a:xfrm>
            <a:off x="1571625" y="3733800"/>
            <a:ext cx="3457575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6118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14726"/>
            <a:ext cx="4903377" cy="1134164"/>
          </a:xfrm>
        </p:spPr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city with a network of points&#10;&#10;Description automatically generated with medium confidence">
            <a:extLst>
              <a:ext uri="{FF2B5EF4-FFF2-40B4-BE49-F238E27FC236}">
                <a16:creationId xmlns:a16="http://schemas.microsoft.com/office/drawing/2014/main" id="{F367F1DC-79B4-F0EF-E6AE-F4A221130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6" r="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 err="1"/>
              <a:t>Persiapan</a:t>
            </a:r>
            <a:r>
              <a:rPr lang="en-US" b="0" dirty="0"/>
              <a:t> Data</a:t>
            </a:r>
            <a:endParaRPr lang="id-ID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Data-data: </a:t>
            </a:r>
          </a:p>
          <a:p>
            <a:pPr marL="0" indent="0">
              <a:buNone/>
            </a:pPr>
            <a:r>
              <a:rPr lang="en-US" sz="2000" b="1" dirty="0"/>
              <a:t>! Disclaimer : </a:t>
            </a:r>
            <a:r>
              <a:rPr lang="en-US" sz="2000" b="1" dirty="0" err="1"/>
              <a:t>semua</a:t>
            </a:r>
            <a:r>
              <a:rPr lang="en-US" sz="2000" b="1" dirty="0"/>
              <a:t> data </a:t>
            </a:r>
            <a:r>
              <a:rPr lang="en-US" sz="2000" b="1" dirty="0" err="1"/>
              <a:t>hanya</a:t>
            </a:r>
            <a:r>
              <a:rPr lang="en-US" sz="2000" b="1" dirty="0"/>
              <a:t> dummy, </a:t>
            </a:r>
            <a:r>
              <a:rPr lang="en-US" sz="2000" b="1" dirty="0" err="1"/>
              <a:t>tidak</a:t>
            </a:r>
            <a:r>
              <a:rPr lang="en-US" sz="2000" b="1" dirty="0"/>
              <a:t> menyatakan </a:t>
            </a:r>
            <a:r>
              <a:rPr lang="en-US" sz="2000" b="1" dirty="0" err="1"/>
              <a:t>keadaan</a:t>
            </a:r>
            <a:r>
              <a:rPr lang="en-US" sz="2000" b="1" dirty="0"/>
              <a:t> </a:t>
            </a:r>
            <a:r>
              <a:rPr lang="en-US" sz="2000" b="1" dirty="0" err="1"/>
              <a:t>sebenarnya</a:t>
            </a:r>
            <a:r>
              <a:rPr lang="en-US" sz="2000" b="1" dirty="0"/>
              <a:t> dan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akurat</a:t>
            </a:r>
            <a:endParaRPr lang="id-ID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73244-828D-DFDF-4333-CD5A9B9E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302376"/>
            <a:ext cx="4966356" cy="3934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88F01-8757-69D7-23D2-5B698D37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27" y="2287653"/>
            <a:ext cx="4891564" cy="1876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F320F-BB3A-9A25-1708-564A1124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027" y="4211401"/>
            <a:ext cx="3739040" cy="2244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C8109-7CD6-4255-33B9-358E6A11C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627" y="4297432"/>
            <a:ext cx="1648043" cy="16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6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 err="1"/>
              <a:t>Persiapan</a:t>
            </a:r>
            <a:r>
              <a:rPr lang="en-US" b="0" dirty="0"/>
              <a:t> Data</a:t>
            </a:r>
            <a:endParaRPr lang="id-ID" b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Ubah</a:t>
            </a:r>
            <a:r>
              <a:rPr lang="en-US" sz="1800" dirty="0"/>
              <a:t> (export/convert) data shapefile </a:t>
            </a:r>
            <a:r>
              <a:rPr lang="en-US" sz="1800" dirty="0" err="1"/>
              <a:t>tersebut</a:t>
            </a:r>
            <a:r>
              <a:rPr lang="en-US" sz="1800" dirty="0"/>
              <a:t> ke format </a:t>
            </a:r>
            <a:r>
              <a:rPr lang="en-US" sz="1800" dirty="0" err="1"/>
              <a:t>geojson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Untuk data </a:t>
            </a:r>
            <a:r>
              <a:rPr lang="en-US" sz="1800" dirty="0" err="1"/>
              <a:t>titik</a:t>
            </a:r>
            <a:r>
              <a:rPr lang="en-US" sz="1800" dirty="0"/>
              <a:t> (marker) pada </a:t>
            </a:r>
            <a:r>
              <a:rPr lang="en-US" sz="1800" dirty="0" err="1"/>
              <a:t>kasus</a:t>
            </a:r>
            <a:r>
              <a:rPr lang="en-US" sz="1800" dirty="0"/>
              <a:t> ini </a:t>
            </a:r>
            <a:r>
              <a:rPr lang="en-US" sz="1800" dirty="0" err="1"/>
              <a:t>dilakukan</a:t>
            </a:r>
            <a:r>
              <a:rPr lang="en-US" sz="1800" dirty="0"/>
              <a:t> split </a:t>
            </a:r>
            <a:r>
              <a:rPr lang="en-US" sz="1800" dirty="0" err="1"/>
              <a:t>berdasarkan</a:t>
            </a:r>
            <a:r>
              <a:rPr lang="en-US" sz="1800" dirty="0"/>
              <a:t> field </a:t>
            </a:r>
            <a:r>
              <a:rPr lang="en-US" sz="1800" dirty="0" err="1"/>
              <a:t>jenis</a:t>
            </a:r>
            <a:r>
              <a:rPr lang="en-US" sz="1800" dirty="0"/>
              <a:t>, </a:t>
            </a:r>
            <a:r>
              <a:rPr lang="en-US" sz="1800" dirty="0" err="1"/>
              <a:t>supaya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show/hide layer dapat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jenisnya</a:t>
            </a:r>
            <a:r>
              <a:rPr lang="en-US" sz="1800" dirty="0"/>
              <a:t> </a:t>
            </a:r>
            <a:r>
              <a:rPr lang="en-US" sz="1800" dirty="0" err="1"/>
              <a:t>markernya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Data </a:t>
            </a:r>
            <a:r>
              <a:rPr lang="en-US" sz="1800" dirty="0" err="1"/>
              <a:t>geojson</a:t>
            </a:r>
            <a:r>
              <a:rPr lang="en-US" sz="1800" dirty="0"/>
              <a:t> siap ✔✔</a:t>
            </a:r>
            <a:endParaRPr lang="id-ID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0E494-46B6-65D5-1908-D68CA77E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62024"/>
            <a:ext cx="2600688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B2F5D1-A1B8-5D07-E7C5-637D27C0C573}"/>
              </a:ext>
            </a:extLst>
          </p:cNvPr>
          <p:cNvSpPr/>
          <p:nvPr/>
        </p:nvSpPr>
        <p:spPr>
          <a:xfrm>
            <a:off x="6369320" y="2514600"/>
            <a:ext cx="5419725" cy="3181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Lakukan</a:t>
            </a:r>
            <a:r>
              <a:rPr lang="en-US" sz="2000" dirty="0"/>
              <a:t> setup project dan setup leaflet </a:t>
            </a:r>
            <a:r>
              <a:rPr lang="en-US" sz="2000" dirty="0" err="1"/>
              <a:t>hingga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</a:t>
            </a:r>
            <a:r>
              <a:rPr lang="en-US" sz="2000" dirty="0" err="1"/>
              <a:t>petanya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3B8BC-72A2-8846-81F6-81670DED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00" y="1866732"/>
            <a:ext cx="3400900" cy="240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8E9ED-5C2C-6FAF-5464-89712C289012}"/>
              </a:ext>
            </a:extLst>
          </p:cNvPr>
          <p:cNvSpPr txBox="1"/>
          <p:nvPr/>
        </p:nvSpPr>
        <p:spPr>
          <a:xfrm>
            <a:off x="4234100" y="17203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navbar dapat download </a:t>
            </a:r>
            <a:r>
              <a:rPr lang="en-US" dirty="0" err="1">
                <a:solidFill>
                  <a:schemeClr val="bg1"/>
                </a:solidFill>
              </a:rPr>
              <a:t>disini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id-ID" dirty="0">
                <a:solidFill>
                  <a:schemeClr val="bg1"/>
                </a:solidFill>
              </a:rPr>
              <a:t>https://github.com/zakialawi02/navbar-sederhana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7F602-497C-7985-EF2E-8572CAD8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18" y="2630197"/>
            <a:ext cx="5054531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setup leaflet, import </a:t>
            </a:r>
            <a:r>
              <a:rPr lang="en-US" sz="2000" dirty="0" err="1"/>
              <a:t>modul</a:t>
            </a:r>
            <a:r>
              <a:rPr lang="en-US" sz="2000" dirty="0"/>
              <a:t> </a:t>
            </a:r>
            <a:r>
              <a:rPr lang="en-US" sz="2000" dirty="0" err="1"/>
              <a:t>leafletnya</a:t>
            </a:r>
            <a:r>
              <a:rPr lang="en-US" sz="2000" dirty="0"/>
              <a:t> -&gt;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div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-&gt; setting height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-&gt; setting view map-</a:t>
            </a:r>
            <a:r>
              <a:rPr lang="en-US" sz="2000" dirty="0" err="1"/>
              <a:t>nya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F6CFF-3692-21F9-2D12-DB95FF5C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96195"/>
            <a:ext cx="6096000" cy="2808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EFC3D-D6ED-4CD4-ECA9-6039AD63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2010213"/>
            <a:ext cx="7058777" cy="798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34D5B-8D01-B503-4113-B96D7F58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2" y="2874083"/>
            <a:ext cx="2435084" cy="188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224B9A-9AB2-F47F-AA62-3297A0FF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42" y="3142941"/>
            <a:ext cx="2158858" cy="9345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D186CF-128E-B93C-0971-0278BEF802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56"/>
          <a:stretch/>
        </p:blipFill>
        <p:spPr>
          <a:xfrm>
            <a:off x="241442" y="4088910"/>
            <a:ext cx="4792353" cy="27302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CF4A33-FA90-0DFC-2EA2-59A7CC1DA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94" y="6168390"/>
            <a:ext cx="2559711" cy="6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4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Siapkan</a:t>
            </a:r>
            <a:r>
              <a:rPr lang="en-US" sz="2000" dirty="0"/>
              <a:t> data </a:t>
            </a:r>
            <a:r>
              <a:rPr lang="en-US" sz="2000" dirty="0" err="1"/>
              <a:t>nya</a:t>
            </a:r>
            <a:r>
              <a:rPr lang="en-US" sz="2000" dirty="0"/>
              <a:t> seperti </a:t>
            </a:r>
            <a:r>
              <a:rPr lang="en-US" sz="2000" dirty="0" err="1"/>
              <a:t>gambar</a:t>
            </a:r>
            <a:r>
              <a:rPr lang="en-US" sz="2000" dirty="0"/>
              <a:t> dan data </a:t>
            </a:r>
            <a:r>
              <a:rPr lang="en-US" sz="2000" dirty="0" err="1"/>
              <a:t>geojson</a:t>
            </a:r>
            <a:r>
              <a:rPr lang="en-US" sz="2000" dirty="0"/>
              <a:t> ke folder project.</a:t>
            </a:r>
          </a:p>
          <a:p>
            <a:pPr marL="0" indent="0">
              <a:buNone/>
            </a:pPr>
            <a:r>
              <a:rPr lang="en-US" sz="2000" dirty="0"/>
              <a:t>Dalam </a:t>
            </a:r>
            <a:r>
              <a:rPr lang="en-US" sz="2000" dirty="0" err="1"/>
              <a:t>kasus</a:t>
            </a:r>
            <a:r>
              <a:rPr lang="en-US" sz="2000" dirty="0"/>
              <a:t> ini </a:t>
            </a:r>
            <a:r>
              <a:rPr lang="en-US" sz="2000" dirty="0" err="1"/>
              <a:t>geojson</a:t>
            </a:r>
            <a:r>
              <a:rPr lang="en-US" sz="2000" dirty="0"/>
              <a:t> </a:t>
            </a:r>
            <a:r>
              <a:rPr lang="en-US" sz="2000" dirty="0" err="1"/>
              <a:t>diletakkan</a:t>
            </a:r>
            <a:r>
              <a:rPr lang="en-US" sz="2000" dirty="0"/>
              <a:t> di assets-&gt;</a:t>
            </a:r>
            <a:r>
              <a:rPr lang="en-US" sz="2000" dirty="0" err="1"/>
              <a:t>geojson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diletakkan</a:t>
            </a:r>
            <a:r>
              <a:rPr lang="en-US" sz="2000" dirty="0"/>
              <a:t> di assets-&gt;</a:t>
            </a:r>
            <a:r>
              <a:rPr lang="en-US" sz="2000" dirty="0" err="1"/>
              <a:t>img</a:t>
            </a:r>
            <a:endParaRPr lang="id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ADFFF-75D8-5EAE-DA94-86B14706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681" y="1689423"/>
            <a:ext cx="3429479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8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1. </a:t>
            </a:r>
            <a:r>
              <a:rPr lang="en-US" sz="4000" b="0" dirty="0" err="1"/>
              <a:t>Buat</a:t>
            </a:r>
            <a:r>
              <a:rPr lang="en-US" sz="4000" b="0" dirty="0"/>
              <a:t> </a:t>
            </a:r>
            <a:r>
              <a:rPr lang="en-US" sz="4000" b="0" dirty="0" err="1"/>
              <a:t>basemap</a:t>
            </a:r>
            <a:r>
              <a:rPr lang="en-US" sz="4000" b="0" dirty="0"/>
              <a:t> layer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Setelah</a:t>
            </a:r>
            <a:r>
              <a:rPr lang="en-US" sz="2000" dirty="0"/>
              <a:t> setup leaflet </a:t>
            </a:r>
            <a:r>
              <a:rPr lang="en-US" sz="2000" dirty="0" err="1"/>
              <a:t>berhasil</a:t>
            </a:r>
            <a:r>
              <a:rPr lang="en-US" sz="2000" dirty="0"/>
              <a:t> dan sudah Tampil </a:t>
            </a:r>
            <a:r>
              <a:rPr lang="en-US" sz="2000" dirty="0" err="1"/>
              <a:t>petanya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tahap</a:t>
            </a:r>
            <a:r>
              <a:rPr lang="en-US" sz="2000" dirty="0"/>
              <a:t> </a:t>
            </a:r>
            <a:r>
              <a:rPr lang="en-US" sz="2000" dirty="0" err="1"/>
              <a:t>pertaman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mengatur</a:t>
            </a:r>
            <a:r>
              <a:rPr lang="en-US" sz="2000" dirty="0"/>
              <a:t> </a:t>
            </a:r>
            <a:r>
              <a:rPr lang="en-US" sz="2000" dirty="0" err="1"/>
              <a:t>basemap</a:t>
            </a:r>
            <a:r>
              <a:rPr lang="en-US" sz="2000" dirty="0"/>
              <a:t> layer.</a:t>
            </a:r>
          </a:p>
          <a:p>
            <a:pPr marL="0" indent="0">
              <a:buNone/>
            </a:pP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deklarasi</a:t>
            </a:r>
            <a:r>
              <a:rPr lang="en-US" sz="2000" dirty="0"/>
              <a:t> view </a:t>
            </a:r>
            <a:r>
              <a:rPr lang="en-US" sz="2000" dirty="0" err="1"/>
              <a:t>peta</a:t>
            </a:r>
            <a:r>
              <a:rPr lang="en-US" sz="2000" dirty="0"/>
              <a:t>, </a:t>
            </a:r>
            <a:r>
              <a:rPr lang="en-US" sz="2000" dirty="0" err="1"/>
              <a:t>lanjutkan</a:t>
            </a:r>
            <a:r>
              <a:rPr lang="en-US" sz="2000" dirty="0"/>
              <a:t> dengan </a:t>
            </a:r>
            <a:r>
              <a:rPr lang="en-US" sz="2000" dirty="0" err="1"/>
              <a:t>membuat</a:t>
            </a:r>
            <a:r>
              <a:rPr lang="en-US" sz="2000" dirty="0"/>
              <a:t> control layer dan </a:t>
            </a:r>
            <a:r>
              <a:rPr lang="en-US" sz="2000" dirty="0" err="1"/>
              <a:t>menyiapkan</a:t>
            </a:r>
            <a:r>
              <a:rPr lang="en-US" sz="2000" dirty="0"/>
              <a:t> group </a:t>
            </a:r>
            <a:r>
              <a:rPr lang="en-US" sz="2000" dirty="0" err="1"/>
              <a:t>datanya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C11CC-0B5F-CB61-E1BB-4F19DD9F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1" y="2562675"/>
            <a:ext cx="6191250" cy="2679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0CAD-635E-63B5-341B-0F942273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77" y="4313798"/>
            <a:ext cx="6075448" cy="24455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7E29536-EBE6-831C-6354-2C1BD0D2A9ED}"/>
              </a:ext>
            </a:extLst>
          </p:cNvPr>
          <p:cNvSpPr/>
          <p:nvPr/>
        </p:nvSpPr>
        <p:spPr>
          <a:xfrm>
            <a:off x="11772900" y="4391025"/>
            <a:ext cx="419100" cy="4762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F929D3-069E-9A71-0009-363839F1A7F6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11487149" y="4010025"/>
            <a:ext cx="347127" cy="450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7DABB-F108-D216-D4D5-DF053B54E486}"/>
              </a:ext>
            </a:extLst>
          </p:cNvPr>
          <p:cNvSpPr txBox="1"/>
          <p:nvPr/>
        </p:nvSpPr>
        <p:spPr>
          <a:xfrm>
            <a:off x="10395033" y="3693593"/>
            <a:ext cx="17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layer control</a:t>
            </a:r>
            <a:endParaRPr lang="id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8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polygon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39653-C90A-BC77-510B-C5D52A9B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73493"/>
            <a:ext cx="5130800" cy="802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D2F64-D65E-A773-FED5-A84427A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5" y="2431712"/>
            <a:ext cx="5774295" cy="1913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778AB-7771-D331-D0EC-5A2AD4427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729" y="2152210"/>
            <a:ext cx="4083214" cy="1419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6F7C1-7405-3AAC-86A3-5DB76397B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787" y="3592299"/>
            <a:ext cx="4083213" cy="326570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650240" y="4393400"/>
            <a:ext cx="7311390" cy="246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style symbology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diambil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berdasarkan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nama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Zona sama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selayaknya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di software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arcgis</a:t>
            </a:r>
            <a:r>
              <a:rPr lang="en-US" sz="1800" dirty="0">
                <a:latin typeface="Franklin Gothic Book" panose="020B0503020102020204" pitchFamily="34" charset="0"/>
              </a:rPr>
              <a:t>,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dan </a:t>
            </a:r>
            <a:r>
              <a:rPr lang="en-US" sz="1400" kern="1200" dirty="0"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if else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penetapan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warnanya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Untuk popup-</a:t>
            </a:r>
            <a:r>
              <a:rPr lang="en-US" sz="1800" dirty="0" err="1">
                <a:latin typeface="Franklin Gothic Book" panose="020B0503020102020204" pitchFamily="34" charset="0"/>
              </a:rPr>
              <a:t>nya</a:t>
            </a:r>
            <a:r>
              <a:rPr lang="en-US" sz="1800" dirty="0">
                <a:latin typeface="Franklin Gothic Book" panose="020B0503020102020204" pitchFamily="34" charset="0"/>
              </a:rPr>
              <a:t> pada </a:t>
            </a:r>
            <a:r>
              <a:rPr lang="en-US" sz="1800" dirty="0" err="1">
                <a:latin typeface="Franklin Gothic Book" panose="020B0503020102020204" pitchFamily="34" charset="0"/>
              </a:rPr>
              <a:t>kasus</a:t>
            </a:r>
            <a:r>
              <a:rPr lang="en-US" sz="1800" dirty="0">
                <a:latin typeface="Franklin Gothic Book" panose="020B0503020102020204" pitchFamily="34" charset="0"/>
              </a:rPr>
              <a:t> ini </a:t>
            </a:r>
            <a:r>
              <a:rPr lang="en-US" sz="1800" dirty="0" err="1">
                <a:latin typeface="Franklin Gothic Book" panose="020B0503020102020204" pitchFamily="34" charset="0"/>
              </a:rPr>
              <a:t>dibuat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pengkondisian</a:t>
            </a:r>
            <a:r>
              <a:rPr lang="en-US" sz="1800" dirty="0">
                <a:latin typeface="Franklin Gothic Book" panose="020B0503020102020204" pitchFamily="34" charset="0"/>
              </a:rPr>
              <a:t>, </a:t>
            </a:r>
            <a:r>
              <a:rPr lang="en-US" sz="1800" dirty="0" err="1">
                <a:latin typeface="Franklin Gothic Book" panose="020B0503020102020204" pitchFamily="34" charset="0"/>
              </a:rPr>
              <a:t>karena</a:t>
            </a:r>
            <a:r>
              <a:rPr lang="en-US" sz="1800" dirty="0">
                <a:latin typeface="Franklin Gothic Book" panose="020B0503020102020204" pitchFamily="34" charset="0"/>
              </a:rPr>
              <a:t> pada data </a:t>
            </a:r>
            <a:r>
              <a:rPr lang="en-US" sz="1800" dirty="0" err="1">
                <a:latin typeface="Franklin Gothic Book" panose="020B0503020102020204" pitchFamily="34" charset="0"/>
              </a:rPr>
              <a:t>terdapat</a:t>
            </a:r>
            <a:r>
              <a:rPr lang="en-US" sz="1800" dirty="0">
                <a:latin typeface="Franklin Gothic Book" panose="020B0503020102020204" pitchFamily="34" charset="0"/>
              </a:rPr>
              <a:t> zona yang null(</a:t>
            </a:r>
            <a:r>
              <a:rPr lang="en-US" sz="1800" dirty="0" err="1">
                <a:latin typeface="Franklin Gothic Book" panose="020B0503020102020204" pitchFamily="34" charset="0"/>
              </a:rPr>
              <a:t>kosong</a:t>
            </a:r>
            <a:r>
              <a:rPr lang="en-US" sz="1800" dirty="0">
                <a:latin typeface="Franklin Gothic Book" panose="020B0503020102020204" pitchFamily="34" charset="0"/>
              </a:rPr>
              <a:t>) yang </a:t>
            </a:r>
            <a:r>
              <a:rPr lang="en-US" sz="1800" dirty="0" err="1">
                <a:latin typeface="Franklin Gothic Book" panose="020B0503020102020204" pitchFamily="34" charset="0"/>
              </a:rPr>
              <a:t>bearti</a:t>
            </a:r>
            <a:r>
              <a:rPr lang="en-US" sz="1800" dirty="0">
                <a:latin typeface="Franklin Gothic Book" panose="020B0503020102020204" pitchFamily="34" charset="0"/>
              </a:rPr>
              <a:t> pada zona </a:t>
            </a:r>
            <a:r>
              <a:rPr lang="en-US" sz="1800" dirty="0" err="1">
                <a:latin typeface="Franklin Gothic Book" panose="020B0503020102020204" pitchFamily="34" charset="0"/>
              </a:rPr>
              <a:t>tersebut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bukan</a:t>
            </a:r>
            <a:r>
              <a:rPr lang="en-US" sz="1800" dirty="0">
                <a:latin typeface="Franklin Gothic Book" panose="020B0503020102020204" pitchFamily="34" charset="0"/>
              </a:rPr>
              <a:t> milik ITS.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Jangan </a:t>
            </a:r>
            <a:r>
              <a:rPr lang="en-US" sz="1800" dirty="0" err="1">
                <a:latin typeface="Franklin Gothic Book" panose="020B0503020102020204" pitchFamily="34" charset="0"/>
              </a:rPr>
              <a:t>lupa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untuk</a:t>
            </a:r>
            <a:r>
              <a:rPr lang="en-US" sz="1800" dirty="0">
                <a:latin typeface="Franklin Gothic Book" panose="020B0503020102020204" pitchFamily="34" charset="0"/>
              </a:rPr>
              <a:t> .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sz="1800" dirty="0" err="1">
                <a:latin typeface="Franklin Gothic Book" panose="020B0503020102020204" pitchFamily="34" charset="0"/>
              </a:rPr>
              <a:t>masukkan</a:t>
            </a:r>
            <a:r>
              <a:rPr lang="en-US" sz="1800" dirty="0">
                <a:latin typeface="Franklin Gothic Book" panose="020B0503020102020204" pitchFamily="34" charset="0"/>
              </a:rPr>
              <a:t> ke group layer </a:t>
            </a:r>
            <a:r>
              <a:rPr lang="en-US" sz="1800" dirty="0" err="1">
                <a:latin typeface="Franklin Gothic Book" panose="020B0503020102020204" pitchFamily="34" charset="0"/>
              </a:rPr>
              <a:t>atau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map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secara</a:t>
            </a:r>
            <a:r>
              <a:rPr lang="en-US" sz="1800" dirty="0">
                <a:latin typeface="Franklin Gothic Book" panose="020B0503020102020204" pitchFamily="34" charset="0"/>
              </a:rPr>
              <a:t> global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61382545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{5B2BF90B-CD02-4D16-998D-224A6E647093}tf78853419_win32</Template>
  <TotalTime>381</TotalTime>
  <Words>921</Words>
  <Application>Microsoft Office PowerPoint</Application>
  <PresentationFormat>Widescreen</PresentationFormat>
  <Paragraphs>133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Fira Code</vt:lpstr>
      <vt:lpstr>Franklin Gothic Book</vt:lpstr>
      <vt:lpstr>Franklin Gothic Demi</vt:lpstr>
      <vt:lpstr>Wingdings</vt:lpstr>
      <vt:lpstr>Theme1</vt:lpstr>
      <vt:lpstr>Mini Project WebGIS</vt:lpstr>
      <vt:lpstr>Brief</vt:lpstr>
      <vt:lpstr>Persiapan Data</vt:lpstr>
      <vt:lpstr>Persiapan Data</vt:lpstr>
      <vt:lpstr>Let's begin..</vt:lpstr>
      <vt:lpstr>Let's begin..</vt:lpstr>
      <vt:lpstr>Let's begin..</vt:lpstr>
      <vt:lpstr>1. Buat basemap layer</vt:lpstr>
      <vt:lpstr>2. Add data polygon</vt:lpstr>
      <vt:lpstr>2. Add data polygon</vt:lpstr>
      <vt:lpstr>2. Add data line</vt:lpstr>
      <vt:lpstr>2. Add data line</vt:lpstr>
      <vt:lpstr>3. Add data marker</vt:lpstr>
      <vt:lpstr>3. Add data marker</vt:lpstr>
      <vt:lpstr>3. Add data marker</vt:lpstr>
      <vt:lpstr>3. Add data marker</vt:lpstr>
      <vt:lpstr>4. Mengatur fungsi layer control (show/hide layer)</vt:lpstr>
      <vt:lpstr>Hasil Akhir Part I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scale bar</vt:lpstr>
      <vt:lpstr>5. Add scale bar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WebGIS</dc:title>
  <dc:creator>Who ?</dc:creator>
  <cp:lastModifiedBy>Who ?</cp:lastModifiedBy>
  <cp:revision>65</cp:revision>
  <dcterms:created xsi:type="dcterms:W3CDTF">2023-11-25T04:58:19Z</dcterms:created>
  <dcterms:modified xsi:type="dcterms:W3CDTF">2023-11-26T11:32:50Z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